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800" b="0" i="0" u="none" strike="noStrike" cap="none" spc="0" normalizeH="0" baseline="0">
        <a:ln>
          <a:noFill/>
        </a:ln>
        <a:solidFill>
          <a:srgbClr val="FF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9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ADB"/>
          </a:solidFill>
        </a:fill>
      </a:tcStyle>
    </a:wholeTbl>
    <a:band2H>
      <a:tcTxStyle/>
      <a:tcStyle>
        <a:tcBdr/>
        <a:fill>
          <a:solidFill>
            <a:srgbClr val="E6EDEE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D7CB"/>
          </a:solidFill>
        </a:fill>
      </a:tcStyle>
    </a:wholeTbl>
    <a:band2H>
      <a:tcTxStyle/>
      <a:tcStyle>
        <a:tcBdr/>
        <a:fill>
          <a:solidFill>
            <a:srgbClr val="F3EC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0000"/>
        </a:fontRef>
        <a:srgbClr val="FF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0000"/>
              </a:solidFill>
              <a:prstDash val="solid"/>
              <a:round/>
            </a:ln>
          </a:top>
          <a:bottom>
            <a:ln w="25400" cap="flat">
              <a:solidFill>
                <a:srgbClr val="FF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ACA"/>
          </a:solidFill>
        </a:fill>
      </a:tcStyle>
    </a:wholeTbl>
    <a:band2H>
      <a:tcTxStyle/>
      <a:tcStyle>
        <a:tcBdr/>
        <a:fill>
          <a:solidFill>
            <a:srgbClr val="FF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1" d="100"/>
          <a:sy n="51" d="100"/>
        </p:scale>
        <p:origin x="3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tif>
</file>

<file path=ppt/media/image8.t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 b="1">
                <a:latin typeface="+mj-lt"/>
                <a:ea typeface="+mj-ea"/>
                <a:cs typeface="+mj-cs"/>
                <a:sym typeface="Helvetica"/>
              </a:defRPr>
            </a:lvl1pPr>
            <a:lvl2pPr marL="794084" indent="-336884" algn="ctr">
              <a:spcBef>
                <a:spcPts val="0"/>
              </a:spcBef>
              <a:defRPr sz="2800" b="1">
                <a:latin typeface="+mj-lt"/>
                <a:ea typeface="+mj-ea"/>
                <a:cs typeface="+mj-cs"/>
                <a:sym typeface="Helvetica"/>
              </a:defRPr>
            </a:lvl2pPr>
            <a:lvl3pPr marL="1251284" indent="-336884" algn="ctr">
              <a:spcBef>
                <a:spcPts val="0"/>
              </a:spcBef>
              <a:defRPr sz="2800" b="1">
                <a:latin typeface="+mj-lt"/>
                <a:ea typeface="+mj-ea"/>
                <a:cs typeface="+mj-cs"/>
                <a:sym typeface="Helvetica"/>
              </a:defRPr>
            </a:lvl3pPr>
            <a:lvl4pPr marL="1708484" indent="-336884" algn="ctr">
              <a:spcBef>
                <a:spcPts val="0"/>
              </a:spcBef>
              <a:defRPr sz="2800" b="1">
                <a:latin typeface="+mj-lt"/>
                <a:ea typeface="+mj-ea"/>
                <a:cs typeface="+mj-cs"/>
                <a:sym typeface="Helvetica"/>
              </a:defRPr>
            </a:lvl4pPr>
            <a:lvl5pPr marL="2165684" indent="-336884" algn="ctr">
              <a:spcBef>
                <a:spcPts val="0"/>
              </a:spcBef>
              <a:defRPr sz="2800" b="1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Rectangle"/>
          <p:cNvSpPr>
            <a:spLocks noGrp="1"/>
          </p:cNvSpPr>
          <p:nvPr>
            <p:ph type="body" sz="quarter" idx="13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2400"/>
              </a:spcBef>
              <a:buSzTx/>
              <a:buNone/>
              <a:defRPr sz="4000"/>
            </a:pPr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ulcher/AzurePlay" TargetMode="External"/><Relationship Id="rId2" Type="http://schemas.openxmlformats.org/officeDocument/2006/relationships/hyperlink" Target="mailto:pulcher@pulcher.biz?subject=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ocumentation/articles/iot-hub-devguide/" TargetMode="External"/><Relationship Id="rId7" Type="http://schemas.openxmlformats.org/officeDocument/2006/relationships/hyperlink" Target="https://www.ghielectronics.com/catalog/product/500" TargetMode="External"/><Relationship Id="rId2" Type="http://schemas.openxmlformats.org/officeDocument/2006/relationships/hyperlink" Target="https://azure.microsoft.com/en-us/services/iot-hub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azure.microsoft.com/en-us/documentation/videos/azurecon-2015-connect-your-iot-devices-with-azure-iot-client-libraries/" TargetMode="External"/><Relationship Id="rId5" Type="http://schemas.openxmlformats.org/officeDocument/2006/relationships/hyperlink" Target="https://azure.microsoft.com/en-us/documentation/videos/azurecon-2015-overview-of-azure-iot-hub/" TargetMode="External"/><Relationship Id="rId4" Type="http://schemas.openxmlformats.org/officeDocument/2006/relationships/hyperlink" Target="https://azure.microsoft.com/en-us/documentation/videos/azure-friday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ulcher/AzurePlay" TargetMode="External"/><Relationship Id="rId2" Type="http://schemas.openxmlformats.org/officeDocument/2006/relationships/hyperlink" Target="https://github.com/Azure/azure-iot-sdk-csharp/tree/master/tools/DeviceExplorer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How to talk to millions of IoT devices without pulling out your hair!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14095">
              <a:defRPr sz="7040"/>
            </a:lvl1pPr>
          </a:lstStyle>
          <a:p>
            <a:r>
              <a:rPr dirty="0">
                <a:solidFill>
                  <a:srgbClr val="002060"/>
                </a:solidFill>
              </a:rPr>
              <a:t>How to talk to millions of IoT devices without pulling out your hair!</a:t>
            </a:r>
          </a:p>
        </p:txBody>
      </p:sp>
      <p:sp>
        <p:nvSpPr>
          <p:cNvPr id="120" name="Harold Pulcher…"/>
          <p:cNvSpPr txBox="1">
            <a:spLocks noGrp="1"/>
          </p:cNvSpPr>
          <p:nvPr>
            <p:ph type="subTitle" sz="half" idx="1"/>
          </p:nvPr>
        </p:nvSpPr>
        <p:spPr>
          <a:xfrm>
            <a:off x="647774" y="5410200"/>
            <a:ext cx="11709252" cy="33020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defTabSz="554990">
              <a:lnSpc>
                <a:spcPct val="150000"/>
              </a:lnSpc>
              <a:defRPr sz="3040"/>
            </a:pPr>
            <a:r>
              <a:rPr dirty="0">
                <a:solidFill>
                  <a:srgbClr val="002060"/>
                </a:solidFill>
              </a:rPr>
              <a:t>Harold Pulcher</a:t>
            </a:r>
          </a:p>
          <a:p>
            <a:pPr defTabSz="554990">
              <a:lnSpc>
                <a:spcPct val="150000"/>
              </a:lnSpc>
              <a:defRPr sz="3040" u="sng"/>
            </a:pPr>
            <a:r>
              <a:rPr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pulcher@pulcher.biz</a:t>
            </a:r>
          </a:p>
          <a:p>
            <a:pPr defTabSz="554990">
              <a:lnSpc>
                <a:spcPct val="150000"/>
              </a:lnSpc>
              <a:defRPr sz="3040" u="sng"/>
            </a:pPr>
            <a:r>
              <a:rPr dirty="0">
                <a:solidFill>
                  <a:srgbClr val="002060"/>
                </a:solidFill>
              </a:rPr>
              <a:t>@haroldpulcher</a:t>
            </a:r>
          </a:p>
          <a:p>
            <a:pPr defTabSz="554990">
              <a:lnSpc>
                <a:spcPct val="150000"/>
              </a:lnSpc>
              <a:defRPr sz="3040" u="sng"/>
            </a:pPr>
            <a:r>
              <a:rPr dirty="0">
                <a:solidFill>
                  <a:srgbClr val="002060"/>
                </a:solidFill>
              </a:rPr>
              <a:t>https://www.youtube.com/user/hpulcher</a:t>
            </a:r>
          </a:p>
          <a:p>
            <a:pPr defTabSz="554990">
              <a:lnSpc>
                <a:spcPct val="150000"/>
              </a:lnSpc>
              <a:defRPr sz="3040" u="sng">
                <a:solidFill>
                  <a:srgbClr val="FFFDE9"/>
                </a:solidFill>
              </a:defRPr>
            </a:pPr>
            <a:r>
              <a:rPr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https://github.com/pulcher/AzurePlay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How much can I really us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8254">
              <a:defRPr sz="6960"/>
            </a:lvl1pPr>
          </a:lstStyle>
          <a:p>
            <a:r>
              <a:rPr dirty="0">
                <a:solidFill>
                  <a:srgbClr val="002060"/>
                </a:solidFill>
              </a:rPr>
              <a:t>How much can I really use?</a:t>
            </a:r>
          </a:p>
        </p:txBody>
      </p:sp>
      <p:pic>
        <p:nvPicPr>
          <p:cNvPr id="160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9900" y="3054350"/>
            <a:ext cx="11912600" cy="3454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asted-image.png" descr="pasted-image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t="118"/>
          <a:stretch>
            <a:fillRect/>
          </a:stretch>
        </p:blipFill>
        <p:spPr>
          <a:xfrm>
            <a:off x="663195" y="1995626"/>
            <a:ext cx="11678542" cy="4660047"/>
          </a:xfrm>
          <a:prstGeom prst="rect">
            <a:avLst/>
          </a:prstGeom>
        </p:spPr>
      </p:pic>
      <p:sp>
        <p:nvSpPr>
          <p:cNvPr id="163" name="So what can I do with stuff?"/>
          <p:cNvSpPr txBox="1">
            <a:spLocks noGrp="1"/>
          </p:cNvSpPr>
          <p:nvPr>
            <p:ph type="title"/>
          </p:nvPr>
        </p:nvSpPr>
        <p:spPr>
          <a:xfrm>
            <a:off x="1270000" y="7200900"/>
            <a:ext cx="10464800" cy="1422400"/>
          </a:xfrm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r>
              <a:rPr dirty="0">
                <a:solidFill>
                  <a:srgbClr val="002060"/>
                </a:solidFill>
              </a:rPr>
              <a:t>So what can I do with stuff?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pasted-image.png" descr="pasted-image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155" r="155"/>
          <a:stretch>
            <a:fillRect/>
          </a:stretch>
        </p:blipFill>
        <p:spPr>
          <a:xfrm>
            <a:off x="6718299" y="1278697"/>
            <a:ext cx="5334001" cy="7208906"/>
          </a:xfrm>
          <a:prstGeom prst="rect">
            <a:avLst/>
          </a:prstGeom>
        </p:spPr>
      </p:pic>
      <p:sp>
        <p:nvSpPr>
          <p:cNvPr id="166" name="Basic Steps"/>
          <p:cNvSpPr txBox="1">
            <a:spLocks noGrp="1"/>
          </p:cNvSpPr>
          <p:nvPr>
            <p:ph type="title"/>
          </p:nvPr>
        </p:nvSpPr>
        <p:spPr>
          <a:xfrm>
            <a:off x="952500" y="762000"/>
            <a:ext cx="5334000" cy="1014562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>
                <a:solidFill>
                  <a:srgbClr val="002060"/>
                </a:solidFill>
              </a:rPr>
              <a:t>Basic Steps</a:t>
            </a:r>
          </a:p>
        </p:txBody>
      </p:sp>
      <p:sp>
        <p:nvSpPr>
          <p:cNvPr id="167" name="Get an Azure account…"/>
          <p:cNvSpPr txBox="1">
            <a:spLocks noGrp="1"/>
          </p:cNvSpPr>
          <p:nvPr>
            <p:ph type="body" sz="half" idx="1"/>
          </p:nvPr>
        </p:nvSpPr>
        <p:spPr>
          <a:xfrm>
            <a:off x="952500" y="1907381"/>
            <a:ext cx="5334000" cy="7096919"/>
          </a:xfrm>
          <a:prstGeom prst="rect">
            <a:avLst/>
          </a:prstGeom>
        </p:spPr>
        <p:txBody>
          <a:bodyPr/>
          <a:lstStyle/>
          <a:p>
            <a:pPr marL="374315" indent="-374315" algn="l">
              <a:spcBef>
                <a:spcPts val="3800"/>
              </a:spcBef>
              <a:buSzPct val="100000"/>
              <a:buAutoNum type="arabicPeriod"/>
              <a:defRPr sz="2800"/>
            </a:pPr>
            <a:r>
              <a:rPr dirty="0">
                <a:solidFill>
                  <a:srgbClr val="002060"/>
                </a:solidFill>
              </a:rPr>
              <a:t>Get an Azure account</a:t>
            </a:r>
          </a:p>
          <a:p>
            <a:pPr marL="374315" indent="-374315" algn="l">
              <a:spcBef>
                <a:spcPts val="3800"/>
              </a:spcBef>
              <a:buSzPct val="100000"/>
              <a:buAutoNum type="arabicPeriod"/>
              <a:defRPr sz="2800"/>
            </a:pPr>
            <a:r>
              <a:rPr dirty="0">
                <a:solidFill>
                  <a:srgbClr val="002060"/>
                </a:solidFill>
              </a:rPr>
              <a:t>Setup an IoT hub</a:t>
            </a:r>
          </a:p>
          <a:p>
            <a:pPr marL="374315" indent="-374315" algn="l">
              <a:spcBef>
                <a:spcPts val="3800"/>
              </a:spcBef>
              <a:buSzPct val="100000"/>
              <a:buAutoNum type="arabicPeriod"/>
              <a:defRPr sz="2800"/>
            </a:pPr>
            <a:r>
              <a:rPr dirty="0">
                <a:solidFill>
                  <a:srgbClr val="002060"/>
                </a:solidFill>
              </a:rPr>
              <a:t>Grab some credentials</a:t>
            </a:r>
          </a:p>
          <a:p>
            <a:pPr marL="374315" indent="-374315" algn="l">
              <a:spcBef>
                <a:spcPts val="3800"/>
              </a:spcBef>
              <a:buSzPct val="100000"/>
              <a:buAutoNum type="arabicPeriod"/>
              <a:defRPr sz="2800"/>
            </a:pPr>
            <a:r>
              <a:rPr dirty="0">
                <a:solidFill>
                  <a:srgbClr val="002060"/>
                </a:solidFill>
              </a:rPr>
              <a:t>Code up a sender, a receiver, and a device</a:t>
            </a:r>
            <a:r>
              <a:rPr lang="en-US" dirty="0">
                <a:solidFill>
                  <a:srgbClr val="002060"/>
                </a:solidFill>
              </a:rPr>
              <a:t>,</a:t>
            </a:r>
            <a:r>
              <a:rPr dirty="0">
                <a:solidFill>
                  <a:srgbClr val="002060"/>
                </a:solidFill>
              </a:rPr>
              <a:t> if you have it.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pasted-image.png" descr="pasted-image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3527" r="352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70" name="Enough! Show the goods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8254">
              <a:defRPr sz="6960"/>
            </a:lvl1pPr>
          </a:lstStyle>
          <a:p>
            <a:r>
              <a:rPr dirty="0">
                <a:solidFill>
                  <a:srgbClr val="002060"/>
                </a:solidFill>
              </a:rPr>
              <a:t>Enough! Show the goods!</a:t>
            </a:r>
          </a:p>
        </p:txBody>
      </p:sp>
      <p:sp>
        <p:nvSpPr>
          <p:cNvPr id="171" name="Body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Links"/>
          <p:cNvSpPr txBox="1">
            <a:spLocks noGrp="1"/>
          </p:cNvSpPr>
          <p:nvPr>
            <p:ph type="title"/>
          </p:nvPr>
        </p:nvSpPr>
        <p:spPr>
          <a:xfrm>
            <a:off x="952500" y="406400"/>
            <a:ext cx="11099800" cy="1320800"/>
          </a:xfrm>
          <a:prstGeom prst="rect">
            <a:avLst/>
          </a:prstGeom>
        </p:spPr>
        <p:txBody>
          <a:bodyPr/>
          <a:lstStyle/>
          <a:p>
            <a:r>
              <a:t>Links</a:t>
            </a:r>
          </a:p>
        </p:txBody>
      </p:sp>
      <p:sp>
        <p:nvSpPr>
          <p:cNvPr id="174" name="Main site: https://azure.microsoft.com/en-us/services/iot-hub/…"/>
          <p:cNvSpPr txBox="1">
            <a:spLocks noGrp="1"/>
          </p:cNvSpPr>
          <p:nvPr>
            <p:ph type="body" idx="1"/>
          </p:nvPr>
        </p:nvSpPr>
        <p:spPr>
          <a:xfrm>
            <a:off x="952500" y="1727200"/>
            <a:ext cx="11099800" cy="71501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25195" indent="-425195" defTabSz="543305">
              <a:spcBef>
                <a:spcPts val="3900"/>
              </a:spcBef>
              <a:defRPr sz="2790"/>
            </a:pPr>
            <a:r>
              <a:rPr dirty="0">
                <a:solidFill>
                  <a:srgbClr val="002060"/>
                </a:solidFill>
              </a:rPr>
              <a:t>Main site: </a:t>
            </a:r>
            <a:r>
              <a:rPr u="sng"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https://azure.microsoft.com/en-us/services/iot-hub/</a:t>
            </a:r>
            <a:r>
              <a:rPr dirty="0">
                <a:solidFill>
                  <a:srgbClr val="002060"/>
                </a:solidFill>
              </a:rPr>
              <a:t> 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rPr dirty="0">
                <a:solidFill>
                  <a:srgbClr val="002060"/>
                </a:solidFill>
              </a:rPr>
              <a:t>Dev Guide: </a:t>
            </a:r>
            <a:r>
              <a:rPr u="sng"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https://azure.microsoft.com/en-us/documentation/articles/iot-hub-devguide/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rPr dirty="0">
                <a:solidFill>
                  <a:srgbClr val="002060"/>
                </a:solidFill>
              </a:rPr>
              <a:t>Azure Fridays: </a:t>
            </a:r>
            <a:r>
              <a:rPr u="sng"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https://azure.microsoft.com/en-us/documentation/videos/azure-friday/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rPr dirty="0">
                <a:solidFill>
                  <a:srgbClr val="002060"/>
                </a:solidFill>
              </a:rPr>
              <a:t>Elio </a:t>
            </a:r>
            <a:r>
              <a:rPr dirty="0" err="1">
                <a:solidFill>
                  <a:srgbClr val="002060"/>
                </a:solidFill>
              </a:rPr>
              <a:t>Damaggio’s</a:t>
            </a:r>
            <a:r>
              <a:rPr dirty="0">
                <a:solidFill>
                  <a:srgbClr val="002060"/>
                </a:solidFill>
              </a:rPr>
              <a:t> video: </a:t>
            </a:r>
            <a:r>
              <a:rPr u="sng"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https://azure.microsoft.com/en-us/documentation/videos/azurecon-2015-overview-of-azure-iot-hub/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rPr dirty="0">
                <a:solidFill>
                  <a:srgbClr val="002060"/>
                </a:solidFill>
              </a:rPr>
              <a:t>Oliver Bloch’s </a:t>
            </a:r>
            <a:r>
              <a:rPr dirty="0" err="1">
                <a:solidFill>
                  <a:srgbClr val="002060"/>
                </a:solidFill>
              </a:rPr>
              <a:t>AzureCon</a:t>
            </a:r>
            <a:r>
              <a:rPr dirty="0">
                <a:solidFill>
                  <a:srgbClr val="002060"/>
                </a:solidFill>
              </a:rPr>
              <a:t> video: </a:t>
            </a:r>
            <a:r>
              <a:rPr u="sng"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https://azure.microsoft.com/en-us/documentation/videos/azurecon-2015-connect-your-iot-devices-with-azure-iot-client-libraries/</a:t>
            </a:r>
          </a:p>
          <a:p>
            <a:pPr marL="425195" indent="-425195" defTabSz="543305">
              <a:spcBef>
                <a:spcPts val="3900"/>
              </a:spcBef>
              <a:defRPr sz="2790"/>
            </a:pPr>
            <a:r>
              <a:rPr dirty="0">
                <a:solidFill>
                  <a:srgbClr val="002060"/>
                </a:solidFill>
              </a:rPr>
              <a:t>Fez Hat: </a:t>
            </a:r>
            <a:r>
              <a:rPr u="sng"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https://www.ghielectronics.com/catalog/product/500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Device Explorer: https://github.com/Azure/azure-iot-sdk-csharp/tree/master/tools/DeviceExplorer…"/>
          <p:cNvSpPr txBox="1">
            <a:spLocks noGrp="1"/>
          </p:cNvSpPr>
          <p:nvPr>
            <p:ph type="body" idx="1"/>
          </p:nvPr>
        </p:nvSpPr>
        <p:spPr>
          <a:xfrm>
            <a:off x="1168400" y="1435100"/>
            <a:ext cx="11099800" cy="7213600"/>
          </a:xfrm>
          <a:prstGeom prst="rect">
            <a:avLst/>
          </a:prstGeom>
        </p:spPr>
        <p:txBody>
          <a:bodyPr/>
          <a:lstStyle/>
          <a:p>
            <a:pPr marL="452627" indent="-452627" defTabSz="578358">
              <a:spcBef>
                <a:spcPts val="4100"/>
              </a:spcBef>
              <a:defRPr sz="3700"/>
            </a:pPr>
            <a:r>
              <a:rPr dirty="0">
                <a:solidFill>
                  <a:srgbClr val="002060"/>
                </a:solidFill>
              </a:rPr>
              <a:t>Device Explorer: </a:t>
            </a:r>
            <a:r>
              <a:rPr u="sng"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https://github.com/Azure/azure-iot-sdk-csharp/tree/master/tools/DeviceExplorer</a:t>
            </a:r>
          </a:p>
          <a:p>
            <a:pPr marL="452627" indent="-452627" defTabSz="578358">
              <a:spcBef>
                <a:spcPts val="4100"/>
              </a:spcBef>
              <a:defRPr sz="3700"/>
            </a:pPr>
            <a:r>
              <a:rPr dirty="0">
                <a:solidFill>
                  <a:srgbClr val="002060"/>
                </a:solidFill>
              </a:rPr>
              <a:t>My examples and slides: </a:t>
            </a:r>
            <a:r>
              <a:rPr u="sng" dirty="0">
                <a:solidFill>
                  <a:srgbClr val="002060"/>
                </a:solidFill>
                <a:uFill>
                  <a:solidFill>
                    <a:srgbClr val="0000FF"/>
                  </a:solidFill>
                </a:u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https://github.com/pulcher/AzurePlay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1.png" descr="image1.png"/>
          <p:cNvPicPr>
            <a:picLocks noGrp="1" noChangeAspect="1"/>
          </p:cNvPicPr>
          <p:nvPr>
            <p:ph type="pic" idx="13"/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104925" y="1587416"/>
            <a:ext cx="6290666" cy="4984408"/>
          </a:xfrm>
          <a:prstGeom prst="rect">
            <a:avLst/>
          </a:prstGeom>
        </p:spPr>
      </p:pic>
      <p:sp>
        <p:nvSpPr>
          <p:cNvPr id="123" name="Become a Windows Insider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6400"/>
            </a:lvl1pPr>
          </a:lstStyle>
          <a:p>
            <a:r>
              <a:t>Become a Windows Insider!</a:t>
            </a:r>
          </a:p>
        </p:txBody>
      </p:sp>
      <p:sp>
        <p:nvSpPr>
          <p:cNvPr id="124" name="https://insider.windows.com/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002060"/>
                </a:solidFill>
              </a:rPr>
              <a:t>https://insider.windows.com/</a:t>
            </a:r>
          </a:p>
        </p:txBody>
      </p:sp>
      <p:pic>
        <p:nvPicPr>
          <p:cNvPr id="125" name="media1.mp4" descr="media1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6394739" y="1562100"/>
            <a:ext cx="5108734" cy="51087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2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asted-image.png" descr="pasted-image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5662257" y="2034526"/>
            <a:ext cx="7175976" cy="6015681"/>
          </a:xfrm>
          <a:prstGeom prst="rect">
            <a:avLst/>
          </a:prstGeom>
        </p:spPr>
      </p:pic>
      <p:sp>
        <p:nvSpPr>
          <p:cNvPr id="134" name="Device Challenges"/>
          <p:cNvSpPr txBox="1">
            <a:spLocks noGrp="1"/>
          </p:cNvSpPr>
          <p:nvPr>
            <p:ph type="title"/>
          </p:nvPr>
        </p:nvSpPr>
        <p:spPr>
          <a:xfrm>
            <a:off x="3835400" y="203200"/>
            <a:ext cx="5334000" cy="879128"/>
          </a:xfrm>
          <a:prstGeom prst="rect">
            <a:avLst/>
          </a:prstGeom>
        </p:spPr>
        <p:txBody>
          <a:bodyPr/>
          <a:lstStyle>
            <a:lvl1pPr defTabSz="473201">
              <a:defRPr sz="4860"/>
            </a:lvl1pPr>
          </a:lstStyle>
          <a:p>
            <a:r>
              <a:rPr dirty="0">
                <a:solidFill>
                  <a:srgbClr val="002060"/>
                </a:solidFill>
              </a:rPr>
              <a:t>Device Challenges</a:t>
            </a:r>
          </a:p>
        </p:txBody>
      </p:sp>
      <p:sp>
        <p:nvSpPr>
          <p:cNvPr id="135" name="Are often embedded systems with no human operator.…"/>
          <p:cNvSpPr txBox="1">
            <a:spLocks noGrp="1"/>
          </p:cNvSpPr>
          <p:nvPr>
            <p:ph type="body" sz="half" idx="1"/>
          </p:nvPr>
        </p:nvSpPr>
        <p:spPr>
          <a:xfrm>
            <a:off x="457200" y="1736576"/>
            <a:ext cx="5334000" cy="7216924"/>
          </a:xfrm>
          <a:prstGeom prst="rect">
            <a:avLst/>
          </a:prstGeom>
        </p:spPr>
        <p:txBody>
          <a:bodyPr/>
          <a:lstStyle/>
          <a:p>
            <a:pPr marL="238626" indent="-238626" algn="l" defTabSz="496570">
              <a:spcBef>
                <a:spcPts val="3200"/>
              </a:spcBef>
              <a:buSzPct val="100000"/>
              <a:buChar char="•"/>
              <a:defRPr sz="2380"/>
            </a:pPr>
            <a:r>
              <a:rPr dirty="0">
                <a:solidFill>
                  <a:srgbClr val="002060"/>
                </a:solidFill>
              </a:rPr>
              <a:t>Are often embedded systems with no human operator.</a:t>
            </a:r>
          </a:p>
          <a:p>
            <a:pPr marL="238626" indent="-238626" algn="l" defTabSz="496570">
              <a:spcBef>
                <a:spcPts val="3200"/>
              </a:spcBef>
              <a:buSzPct val="100000"/>
              <a:buChar char="•"/>
              <a:defRPr sz="2380"/>
            </a:pPr>
            <a:r>
              <a:rPr dirty="0">
                <a:solidFill>
                  <a:srgbClr val="002060"/>
                </a:solidFill>
              </a:rPr>
              <a:t>Can be in remote locations, where physical access is very expensive.</a:t>
            </a:r>
          </a:p>
          <a:p>
            <a:pPr marL="238626" indent="-238626" algn="l" defTabSz="496570">
              <a:spcBef>
                <a:spcPts val="3200"/>
              </a:spcBef>
              <a:buSzPct val="100000"/>
              <a:buChar char="•"/>
              <a:defRPr sz="2380"/>
            </a:pPr>
            <a:r>
              <a:rPr dirty="0">
                <a:solidFill>
                  <a:srgbClr val="002060"/>
                </a:solidFill>
              </a:rPr>
              <a:t>May have limited power and processing resources.</a:t>
            </a:r>
          </a:p>
          <a:p>
            <a:pPr marL="238626" indent="-238626" algn="l" defTabSz="496570">
              <a:spcBef>
                <a:spcPts val="3200"/>
              </a:spcBef>
              <a:buSzPct val="100000"/>
              <a:buChar char="•"/>
              <a:defRPr sz="2380"/>
            </a:pPr>
            <a:r>
              <a:rPr dirty="0">
                <a:solidFill>
                  <a:srgbClr val="002060"/>
                </a:solidFill>
              </a:rPr>
              <a:t>May have intermittent, slow, or expensive network connectivity.</a:t>
            </a:r>
          </a:p>
          <a:p>
            <a:pPr marL="238626" indent="-238626" algn="l" defTabSz="496570">
              <a:spcBef>
                <a:spcPts val="3200"/>
              </a:spcBef>
              <a:buSzPct val="100000"/>
              <a:buChar char="•"/>
              <a:defRPr sz="2380"/>
            </a:pPr>
            <a:r>
              <a:rPr dirty="0">
                <a:solidFill>
                  <a:srgbClr val="002060"/>
                </a:solidFill>
              </a:rPr>
              <a:t>May need to use proprietary, custom, or industry-specific application protocols.</a:t>
            </a:r>
          </a:p>
          <a:p>
            <a:pPr marL="238626" indent="-238626" algn="l" defTabSz="496570">
              <a:spcBef>
                <a:spcPts val="3200"/>
              </a:spcBef>
              <a:buSzPct val="100000"/>
              <a:buChar char="•"/>
              <a:defRPr sz="2380"/>
            </a:pPr>
            <a:r>
              <a:rPr dirty="0">
                <a:solidFill>
                  <a:srgbClr val="002060"/>
                </a:solidFill>
              </a:rPr>
              <a:t>Can be created using a large set of popular hardware and software platforms.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asted-image.png" descr="pasted-image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1551810" y="495300"/>
            <a:ext cx="9901306" cy="6880138"/>
          </a:xfrm>
          <a:prstGeom prst="rect">
            <a:avLst/>
          </a:prstGeom>
        </p:spPr>
      </p:pic>
      <p:sp>
        <p:nvSpPr>
          <p:cNvPr id="138" name="Obligatory Connection Graphic"/>
          <p:cNvSpPr txBox="1">
            <a:spLocks noGrp="1"/>
          </p:cNvSpPr>
          <p:nvPr>
            <p:ph type="title"/>
          </p:nvPr>
        </p:nvSpPr>
        <p:spPr>
          <a:xfrm>
            <a:off x="1270000" y="7607300"/>
            <a:ext cx="10464800" cy="1422400"/>
          </a:xfrm>
          <a:prstGeom prst="rect">
            <a:avLst/>
          </a:prstGeom>
        </p:spPr>
        <p:txBody>
          <a:bodyPr/>
          <a:lstStyle>
            <a:lvl1pPr defTabSz="426466">
              <a:defRPr sz="5840"/>
            </a:lvl1pPr>
          </a:lstStyle>
          <a:p>
            <a:r>
              <a:rPr dirty="0">
                <a:solidFill>
                  <a:srgbClr val="002060"/>
                </a:solidFill>
              </a:rPr>
              <a:t>Obligatory Connection Graphic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asted-image.png" descr="pasted-image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6238" r="6238"/>
          <a:stretch>
            <a:fillRect/>
          </a:stretch>
        </p:blipFill>
        <p:spPr>
          <a:xfrm>
            <a:off x="1600200" y="546100"/>
            <a:ext cx="9779000" cy="5918200"/>
          </a:xfrm>
          <a:prstGeom prst="rect">
            <a:avLst/>
          </a:prstGeom>
        </p:spPr>
      </p:pic>
      <p:sp>
        <p:nvSpPr>
          <p:cNvPr id="141" name="What the heck Azure IoT Suite?"/>
          <p:cNvSpPr txBox="1">
            <a:spLocks noGrp="1"/>
          </p:cNvSpPr>
          <p:nvPr>
            <p:ph type="title"/>
          </p:nvPr>
        </p:nvSpPr>
        <p:spPr>
          <a:xfrm>
            <a:off x="1270000" y="6527800"/>
            <a:ext cx="10464800" cy="1422400"/>
          </a:xfrm>
          <a:prstGeom prst="rect">
            <a:avLst/>
          </a:prstGeom>
        </p:spPr>
        <p:txBody>
          <a:bodyPr/>
          <a:lstStyle>
            <a:lvl1pPr defTabSz="426466">
              <a:defRPr sz="5840"/>
            </a:lvl1pPr>
          </a:lstStyle>
          <a:p>
            <a:r>
              <a:rPr dirty="0">
                <a:solidFill>
                  <a:srgbClr val="002060"/>
                </a:solidFill>
              </a:rPr>
              <a:t>What the heck Azure IoT Suite?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asted-image.png" descr="pasted-image.pn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6299200" y="3601234"/>
            <a:ext cx="5334000" cy="2551430"/>
          </a:xfrm>
          <a:prstGeom prst="rect">
            <a:avLst/>
          </a:prstGeom>
        </p:spPr>
      </p:pic>
      <p:sp>
        <p:nvSpPr>
          <p:cNvPr id="144" name="So how do these things connect agai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484886">
              <a:defRPr sz="6640"/>
            </a:lvl1pPr>
          </a:lstStyle>
          <a:p>
            <a:r>
              <a:rPr dirty="0">
                <a:solidFill>
                  <a:srgbClr val="002060"/>
                </a:solidFill>
              </a:rPr>
              <a:t>So how do these things connect again?</a:t>
            </a:r>
          </a:p>
        </p:txBody>
      </p:sp>
      <p:sp>
        <p:nvSpPr>
          <p:cNvPr id="145" name="AMQP…"/>
          <p:cNvSpPr txBox="1">
            <a:spLocks noGrp="1"/>
          </p:cNvSpPr>
          <p:nvPr>
            <p:ph type="body" sz="quarter" idx="1"/>
          </p:nvPr>
        </p:nvSpPr>
        <p:spPr>
          <a:xfrm>
            <a:off x="1866900" y="3188865"/>
            <a:ext cx="2748906" cy="3375870"/>
          </a:xfrm>
          <a:prstGeom prst="rect">
            <a:avLst/>
          </a:prstGeom>
        </p:spPr>
        <p:txBody>
          <a:bodyPr/>
          <a:lstStyle/>
          <a:p>
            <a:r>
              <a:rPr dirty="0">
                <a:solidFill>
                  <a:srgbClr val="002060"/>
                </a:solidFill>
              </a:rPr>
              <a:t>AMQP</a:t>
            </a:r>
          </a:p>
          <a:p>
            <a:r>
              <a:rPr dirty="0">
                <a:solidFill>
                  <a:srgbClr val="002060"/>
                </a:solidFill>
              </a:rPr>
              <a:t>MQTT</a:t>
            </a:r>
          </a:p>
          <a:p>
            <a:r>
              <a:rPr dirty="0">
                <a:solidFill>
                  <a:srgbClr val="002060"/>
                </a:solidFill>
              </a:rPr>
              <a:t>HTTPS</a:t>
            </a:r>
          </a:p>
        </p:txBody>
      </p:sp>
      <p:sp>
        <p:nvSpPr>
          <p:cNvPr id="146" name="Security?"/>
          <p:cNvSpPr txBox="1"/>
          <p:nvPr/>
        </p:nvSpPr>
        <p:spPr>
          <a:xfrm>
            <a:off x="2850753" y="8406531"/>
            <a:ext cx="7303294" cy="1155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t>Security?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an I use just any old OS?"/>
          <p:cNvSpPr txBox="1">
            <a:spLocks noGrp="1"/>
          </p:cNvSpPr>
          <p:nvPr>
            <p:ph type="title"/>
          </p:nvPr>
        </p:nvSpPr>
        <p:spPr>
          <a:xfrm>
            <a:off x="1270000" y="584200"/>
            <a:ext cx="10464800" cy="1641773"/>
          </a:xfrm>
          <a:prstGeom prst="rect">
            <a:avLst/>
          </a:prstGeom>
        </p:spPr>
        <p:txBody>
          <a:bodyPr/>
          <a:lstStyle>
            <a:lvl1pPr defTabSz="502412">
              <a:defRPr sz="6880"/>
            </a:lvl1pPr>
          </a:lstStyle>
          <a:p>
            <a:r>
              <a:rPr dirty="0">
                <a:solidFill>
                  <a:srgbClr val="002060"/>
                </a:solidFill>
              </a:rPr>
              <a:t>Can I use just any old OS?</a:t>
            </a:r>
          </a:p>
        </p:txBody>
      </p:sp>
      <p:sp>
        <p:nvSpPr>
          <p:cNvPr id="149" name="Linux:…"/>
          <p:cNvSpPr txBox="1"/>
          <p:nvPr/>
        </p:nvSpPr>
        <p:spPr>
          <a:xfrm>
            <a:off x="1270000" y="2349500"/>
            <a:ext cx="10464800" cy="644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263892" indent="-263892" algn="l" defTabSz="549148">
              <a:spcBef>
                <a:spcPts val="3500"/>
              </a:spcBef>
              <a:buSzPct val="100000"/>
              <a:buChar char="•"/>
              <a:defRPr sz="2632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Linux: </a:t>
            </a:r>
          </a:p>
          <a:p>
            <a:pPr marL="622032" lvl="1" indent="-263892" algn="l" defTabSz="549148">
              <a:spcBef>
                <a:spcPts val="3500"/>
              </a:spcBef>
              <a:buSzPct val="100000"/>
              <a:buChar char="•"/>
              <a:defRPr sz="2632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Debian, Fedora</a:t>
            </a:r>
          </a:p>
          <a:p>
            <a:pPr marL="622032" lvl="1" indent="-263892" algn="l" defTabSz="549148">
              <a:spcBef>
                <a:spcPts val="3500"/>
              </a:spcBef>
              <a:buSzPct val="100000"/>
              <a:buChar char="•"/>
              <a:defRPr sz="2632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Raspbian, Ubuntu, </a:t>
            </a:r>
            <a:r>
              <a:rPr dirty="0" err="1">
                <a:solidFill>
                  <a:srgbClr val="002060"/>
                </a:solidFill>
              </a:rPr>
              <a:t>Yocto</a:t>
            </a:r>
            <a:endParaRPr dirty="0">
              <a:solidFill>
                <a:srgbClr val="002060"/>
              </a:solidFill>
            </a:endParaRPr>
          </a:p>
          <a:p>
            <a:pPr marL="263892" indent="-263892" algn="l" defTabSz="549148">
              <a:spcBef>
                <a:spcPts val="3500"/>
              </a:spcBef>
              <a:buSzPct val="100000"/>
              <a:buChar char="•"/>
              <a:defRPr sz="2632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Windows:</a:t>
            </a:r>
          </a:p>
          <a:p>
            <a:pPr marL="622032" lvl="1" indent="-263892" algn="l" defTabSz="549148">
              <a:spcBef>
                <a:spcPts val="3500"/>
              </a:spcBef>
              <a:buSzPct val="100000"/>
              <a:buChar char="•"/>
              <a:defRPr sz="2632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Desktop, IoT Core,</a:t>
            </a:r>
          </a:p>
          <a:p>
            <a:pPr marL="622032" lvl="1" indent="-263892" algn="l" defTabSz="549148">
              <a:spcBef>
                <a:spcPts val="3500"/>
              </a:spcBef>
              <a:buSzPct val="100000"/>
              <a:buChar char="•"/>
              <a:defRPr sz="2632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Server, UWP</a:t>
            </a:r>
          </a:p>
          <a:p>
            <a:pPr marL="263892" indent="-263892" algn="l" defTabSz="549148">
              <a:spcBef>
                <a:spcPts val="3500"/>
              </a:spcBef>
              <a:buSzPct val="100000"/>
              <a:buChar char="•"/>
              <a:defRPr sz="2632">
                <a:solidFill>
                  <a:srgbClr val="FFFFFF"/>
                </a:solidFill>
              </a:defRPr>
            </a:pPr>
            <a:r>
              <a:rPr dirty="0" err="1">
                <a:solidFill>
                  <a:srgbClr val="002060"/>
                </a:solidFill>
              </a:rPr>
              <a:t>mbed</a:t>
            </a:r>
            <a:r>
              <a:rPr dirty="0">
                <a:solidFill>
                  <a:srgbClr val="002060"/>
                </a:solidFill>
              </a:rPr>
              <a:t> OS</a:t>
            </a:r>
          </a:p>
          <a:p>
            <a:pPr marL="263892" indent="-263892" algn="l" defTabSz="549148">
              <a:spcBef>
                <a:spcPts val="3500"/>
              </a:spcBef>
              <a:buSzPct val="100000"/>
              <a:buChar char="•"/>
              <a:defRPr sz="2632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&lt;your favorite </a:t>
            </a:r>
            <a:r>
              <a:rPr dirty="0" err="1">
                <a:solidFill>
                  <a:srgbClr val="002060"/>
                </a:solidFill>
              </a:rPr>
              <a:t>os</a:t>
            </a:r>
            <a:r>
              <a:rPr dirty="0">
                <a:solidFill>
                  <a:srgbClr val="002060"/>
                </a:solidFill>
              </a:rPr>
              <a:t>&gt;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an I use just any old language on any device?"/>
          <p:cNvSpPr txBox="1">
            <a:spLocks noGrp="1"/>
          </p:cNvSpPr>
          <p:nvPr>
            <p:ph type="title"/>
          </p:nvPr>
        </p:nvSpPr>
        <p:spPr>
          <a:xfrm>
            <a:off x="1270000" y="584200"/>
            <a:ext cx="10464800" cy="1641773"/>
          </a:xfrm>
          <a:prstGeom prst="rect">
            <a:avLst/>
          </a:prstGeom>
        </p:spPr>
        <p:txBody>
          <a:bodyPr/>
          <a:lstStyle>
            <a:lvl1pPr defTabSz="362204">
              <a:defRPr sz="4960"/>
            </a:lvl1pPr>
          </a:lstStyle>
          <a:p>
            <a:r>
              <a:rPr dirty="0">
                <a:solidFill>
                  <a:srgbClr val="002060"/>
                </a:solidFill>
              </a:rPr>
              <a:t>Can I use just any old language on any device?</a:t>
            </a:r>
          </a:p>
        </p:txBody>
      </p:sp>
      <p:sp>
        <p:nvSpPr>
          <p:cNvPr id="152" name="C#…"/>
          <p:cNvSpPr txBox="1"/>
          <p:nvPr/>
        </p:nvSpPr>
        <p:spPr>
          <a:xfrm>
            <a:off x="1736080" y="2421408"/>
            <a:ext cx="4860479" cy="56510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C#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Java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rPr dirty="0" err="1">
                <a:solidFill>
                  <a:srgbClr val="002060"/>
                </a:solidFill>
              </a:rPr>
              <a:t>Javascript</a:t>
            </a:r>
            <a:endParaRPr dirty="0">
              <a:solidFill>
                <a:srgbClr val="002060"/>
              </a:solidFill>
            </a:endParaRP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C &lt;- The sexy isn’t dead yet!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Python</a:t>
            </a:r>
          </a:p>
          <a:p>
            <a:pPr marL="280736" indent="-280736" algn="l">
              <a:spcBef>
                <a:spcPts val="3800"/>
              </a:spcBef>
              <a:buSzPct val="100000"/>
              <a:buChar char="•"/>
              <a:defRPr sz="2800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&lt;can you talk HTTP&gt;</a:t>
            </a:r>
          </a:p>
        </p:txBody>
      </p:sp>
      <p:sp>
        <p:nvSpPr>
          <p:cNvPr id="153" name="https://azure.microsoft.com/en-us/develop/iot/get-started/"/>
          <p:cNvSpPr txBox="1"/>
          <p:nvPr/>
        </p:nvSpPr>
        <p:spPr>
          <a:xfrm>
            <a:off x="561724" y="8432799"/>
            <a:ext cx="11789823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900">
                <a:solidFill>
                  <a:srgbClr val="FFFFFF"/>
                </a:solidFill>
              </a:defRPr>
            </a:lvl1pPr>
          </a:lstStyle>
          <a:p>
            <a:r>
              <a:t>https://azure.microsoft.com/en-us/develop/iot/get-started/</a:t>
            </a:r>
          </a:p>
        </p:txBody>
      </p:sp>
      <p:sp>
        <p:nvSpPr>
          <p:cNvPr id="154" name="Beaglebone…"/>
          <p:cNvSpPr txBox="1"/>
          <p:nvPr/>
        </p:nvSpPr>
        <p:spPr>
          <a:xfrm>
            <a:off x="7846814" y="2421408"/>
            <a:ext cx="4585494" cy="58159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rPr dirty="0" err="1">
                <a:solidFill>
                  <a:srgbClr val="002060"/>
                </a:solidFill>
              </a:rPr>
              <a:t>Beaglebone</a:t>
            </a:r>
            <a:endParaRPr dirty="0">
              <a:solidFill>
                <a:srgbClr val="002060"/>
              </a:solidFill>
            </a:endParaRP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rPr dirty="0" err="1">
                <a:solidFill>
                  <a:srgbClr val="002060"/>
                </a:solidFill>
              </a:rPr>
              <a:t>Minnowboard</a:t>
            </a:r>
            <a:r>
              <a:rPr dirty="0">
                <a:solidFill>
                  <a:srgbClr val="002060"/>
                </a:solidFill>
              </a:rPr>
              <a:t> Max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Intel Edison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Raspberry Pi </a:t>
            </a:r>
            <a:r>
              <a:rPr lang="en-US" dirty="0">
                <a:solidFill>
                  <a:srgbClr val="002060"/>
                </a:solidFill>
              </a:rPr>
              <a:t>0/</a:t>
            </a:r>
            <a:r>
              <a:rPr dirty="0">
                <a:solidFill>
                  <a:srgbClr val="002060"/>
                </a:solidFill>
              </a:rPr>
              <a:t>2/3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Freescale FRDM K64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Arrow </a:t>
            </a:r>
            <a:r>
              <a:rPr dirty="0" err="1">
                <a:solidFill>
                  <a:srgbClr val="002060"/>
                </a:solidFill>
              </a:rPr>
              <a:t>DragonBoard</a:t>
            </a:r>
            <a:endParaRPr dirty="0">
              <a:solidFill>
                <a:srgbClr val="002060"/>
              </a:solidFill>
            </a:endParaRP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Your Computer</a:t>
            </a:r>
          </a:p>
          <a:p>
            <a:pPr marL="235818" indent="-235818" algn="l" defTabSz="490727">
              <a:spcBef>
                <a:spcPts val="3100"/>
              </a:spcBef>
              <a:buSzPct val="100000"/>
              <a:buChar char="•"/>
              <a:defRPr sz="2351">
                <a:solidFill>
                  <a:srgbClr val="FFFFFF"/>
                </a:solidFill>
              </a:defRPr>
            </a:pPr>
            <a:r>
              <a:rPr dirty="0">
                <a:solidFill>
                  <a:srgbClr val="002060"/>
                </a:solidFill>
              </a:rPr>
              <a:t>&lt;your favorite platform here&gt;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Is this gonna bankrupt m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4095">
              <a:defRPr sz="7040"/>
            </a:lvl1pPr>
          </a:lstStyle>
          <a:p>
            <a:r>
              <a:rPr dirty="0">
                <a:solidFill>
                  <a:srgbClr val="002060"/>
                </a:solidFill>
              </a:rPr>
              <a:t>Is this </a:t>
            </a:r>
            <a:r>
              <a:rPr dirty="0" err="1">
                <a:solidFill>
                  <a:srgbClr val="002060"/>
                </a:solidFill>
              </a:rPr>
              <a:t>gonna</a:t>
            </a:r>
            <a:r>
              <a:rPr dirty="0">
                <a:solidFill>
                  <a:srgbClr val="002060"/>
                </a:solidFill>
              </a:rPr>
              <a:t> bankrupt me?</a:t>
            </a:r>
          </a:p>
        </p:txBody>
      </p:sp>
      <p:pic>
        <p:nvPicPr>
          <p:cNvPr id="157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rcRect r="6216"/>
          <a:stretch>
            <a:fillRect/>
          </a:stretch>
        </p:blipFill>
        <p:spPr>
          <a:xfrm>
            <a:off x="789061" y="4011240"/>
            <a:ext cx="11136239" cy="22518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Gradient">
  <a:themeElements>
    <a:clrScheme name="Gradient">
      <a:dk1>
        <a:srgbClr val="FFFFFF"/>
      </a:dk1>
      <a:lt1>
        <a:srgbClr val="FF0000"/>
      </a:lt1>
      <a:dk2>
        <a:srgbClr val="A7A7A7"/>
      </a:dk2>
      <a:lt2>
        <a:srgbClr val="535353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Gradient">
  <a:themeElements>
    <a:clrScheme name="Gradien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76200" dir="18900000" rotWithShape="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76200" dir="18900000" rotWithShape="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800" b="0" i="0" u="none" strike="noStrike" cap="none" spc="0" normalizeH="0" baseline="0">
            <a:ln>
              <a:noFill/>
            </a:ln>
            <a:solidFill>
              <a:srgbClr val="FF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456</Words>
  <Application>Microsoft Office PowerPoint</Application>
  <PresentationFormat>Custom</PresentationFormat>
  <Paragraphs>65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Helvetica</vt:lpstr>
      <vt:lpstr>Helvetica Light</vt:lpstr>
      <vt:lpstr>Helvetica Neue</vt:lpstr>
      <vt:lpstr>Gradient</vt:lpstr>
      <vt:lpstr>How to talk to millions of IoT devices without pulling out your hair!</vt:lpstr>
      <vt:lpstr>Become a Windows Insider!</vt:lpstr>
      <vt:lpstr>Device Challenges</vt:lpstr>
      <vt:lpstr>Obligatory Connection Graphic</vt:lpstr>
      <vt:lpstr>What the heck Azure IoT Suite?</vt:lpstr>
      <vt:lpstr>So how do these things connect again?</vt:lpstr>
      <vt:lpstr>Can I use just any old OS?</vt:lpstr>
      <vt:lpstr>Can I use just any old language on any device?</vt:lpstr>
      <vt:lpstr>Is this gonna bankrupt me?</vt:lpstr>
      <vt:lpstr>How much can I really use?</vt:lpstr>
      <vt:lpstr>So what can I do with stuff?</vt:lpstr>
      <vt:lpstr>Basic Steps</vt:lpstr>
      <vt:lpstr>Enough! Show the goods!</vt:lpstr>
      <vt:lpstr>Links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talk to millions of IoT devices without pulling out your hair!</dc:title>
  <cp:lastModifiedBy>Harold Pulcher</cp:lastModifiedBy>
  <cp:revision>2</cp:revision>
  <dcterms:modified xsi:type="dcterms:W3CDTF">2018-08-04T22:33:39Z</dcterms:modified>
</cp:coreProperties>
</file>